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98" r:id="rId5"/>
    <p:sldId id="301" r:id="rId6"/>
    <p:sldId id="302" r:id="rId7"/>
    <p:sldId id="303" r:id="rId8"/>
    <p:sldId id="304" r:id="rId9"/>
    <p:sldId id="305" r:id="rId10"/>
    <p:sldId id="306" r:id="rId11"/>
    <p:sldId id="307" r:id="rId12"/>
    <p:sldId id="308" r:id="rId13"/>
    <p:sldId id="309" r:id="rId14"/>
    <p:sldId id="31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7/13/2022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437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7/13/2022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465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7/13/2022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783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7/13/2022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359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7/13/2022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925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7/13/2022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54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7/13/2022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9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7/13/2022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184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7/13/2022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61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7/13/2022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60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pic>
        <p:nvPicPr>
          <p:cNvPr id="4" name="Picture 3" descr="A close up of a piece of paper with a pencil laying on top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0"/>
            <a:ext cx="12191980" cy="6858000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78996" y="251821"/>
            <a:ext cx="3635926" cy="3177174"/>
          </a:xfrm>
        </p:spPr>
        <p:txBody>
          <a:bodyPr anchor="b">
            <a:normAutofit/>
          </a:bodyPr>
          <a:lstStyle/>
          <a:p>
            <a:r>
              <a:rPr lang="en-US" sz="3200" b="1" u="sng" dirty="0">
                <a:solidFill>
                  <a:schemeClr val="tx1"/>
                </a:solidFill>
              </a:rPr>
              <a:t>DEPARTMENT OF MATHEMATICS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76090" y="4163755"/>
            <a:ext cx="3205640" cy="774186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000" b="1" u="sng" dirty="0"/>
              <a:t>SGGSJ GOVERNMENT COLLEGE </a:t>
            </a:r>
          </a:p>
          <a:p>
            <a:pPr>
              <a:lnSpc>
                <a:spcPct val="100000"/>
              </a:lnSpc>
            </a:pPr>
            <a:r>
              <a:rPr lang="en-US" sz="2000" b="1" u="sng" dirty="0"/>
              <a:t>PAONTA SAHIB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31439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52EF8-670B-4F87-9D49-8EEA56C0C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9645" y="803438"/>
            <a:ext cx="10058400" cy="1450757"/>
          </a:xfrm>
        </p:spPr>
        <p:txBody>
          <a:bodyPr>
            <a:normAutofit/>
          </a:bodyPr>
          <a:lstStyle/>
          <a:p>
            <a:r>
              <a:rPr lang="en-US" sz="3600" b="1" u="sng" dirty="0">
                <a:solidFill>
                  <a:schemeClr val="tx1"/>
                </a:solidFill>
              </a:rPr>
              <a:t>COURSE NAME :  VECTOR CALCULUS</a:t>
            </a:r>
            <a:br>
              <a:rPr lang="en-US" sz="3600" b="1" u="sng" dirty="0">
                <a:solidFill>
                  <a:schemeClr val="tx1"/>
                </a:solidFill>
              </a:rPr>
            </a:br>
            <a:endParaRPr lang="en-IN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188BB-4942-4866-9C68-5A2E3A8689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en-US" sz="4000" b="1" u="sng" dirty="0">
              <a:solidFill>
                <a:schemeClr val="tx1"/>
              </a:solidFill>
            </a:endParaRPr>
          </a:p>
          <a:p>
            <a:pPr algn="ctr"/>
            <a:r>
              <a:rPr lang="en-US" sz="4000" b="1" u="sng" dirty="0">
                <a:solidFill>
                  <a:schemeClr val="tx1"/>
                </a:solidFill>
              </a:rPr>
              <a:t>COURSE CODE  :  310TH</a:t>
            </a:r>
            <a:endParaRPr lang="en-IN" sz="4000" b="1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287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ADC8E-B644-4FDF-B681-090FC438A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u="sng" dirty="0">
                <a:solidFill>
                  <a:schemeClr val="tx1"/>
                </a:solidFill>
              </a:rPr>
              <a:t>CONTENTS</a:t>
            </a:r>
            <a:endParaRPr lang="en-IN" sz="4000" b="1" u="sng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3AD582-DC8E-46C4-8928-69DDE34E5A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tx1"/>
                </a:solidFill>
              </a:rPr>
              <a:t>   Curl of a  vector point function.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tx1"/>
                </a:solidFill>
              </a:rPr>
              <a:t>   Irrotational vector.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tx1"/>
                </a:solidFill>
              </a:rPr>
              <a:t>   Problem based on curl of a function.</a:t>
            </a:r>
            <a:endParaRPr lang="en-IN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159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23898-09B3-4A50-8F4B-F82784913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u="sng" dirty="0">
                <a:solidFill>
                  <a:schemeClr val="tx1"/>
                </a:solidFill>
              </a:rPr>
              <a:t>CURL OF A VECTOR POINT FUNCTION</a:t>
            </a:r>
            <a:endParaRPr lang="en-IN" sz="4000" b="1" u="sng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7D05798-0E12-4161-93CE-BACBBC5F12C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:r>
                  <a:rPr lang="en-US" sz="2800" b="1" dirty="0">
                    <a:solidFill>
                      <a:schemeClr val="tx1"/>
                    </a:solidFill>
                  </a:rPr>
                  <a:t>   Let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</m:acc>
                  </m:oMath>
                </a14:m>
                <a:r>
                  <a:rPr lang="en-IN" sz="2800" b="1" dirty="0">
                    <a:solidFill>
                      <a:schemeClr val="tx1"/>
                    </a:solidFill>
                  </a:rPr>
                  <a:t> be any differentiable vector function. Then curl of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</m:acc>
                  </m:oMath>
                </a14:m>
                <a:r>
                  <a:rPr lang="en-IN" sz="2800" b="1" dirty="0">
                    <a:solidFill>
                      <a:schemeClr val="tx1"/>
                    </a:solidFill>
                  </a:rPr>
                  <a:t> , written as curl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</m:acc>
                  </m:oMath>
                </a14:m>
                <a:r>
                  <a:rPr lang="en-IN" sz="2800" b="1" dirty="0">
                    <a:solidFill>
                      <a:schemeClr val="tx1"/>
                    </a:solidFill>
                  </a:rPr>
                  <a:t> , is defined as </a:t>
                </a:r>
              </a:p>
              <a:p>
                <a:pPr marL="0" indent="0" algn="ctr">
                  <a:buNone/>
                </a:pPr>
                <a:r>
                  <a:rPr lang="en-IN" sz="2800" b="1" dirty="0">
                    <a:solidFill>
                      <a:schemeClr val="tx1"/>
                    </a:solidFill>
                  </a:rPr>
                  <a:t>Curl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</m:acc>
                  </m:oMath>
                </a14:m>
                <a:r>
                  <a:rPr lang="en-IN" sz="2800" b="1" dirty="0">
                    <a:solidFill>
                      <a:schemeClr val="tx1"/>
                    </a:solidFill>
                  </a:rPr>
                  <a:t> =  </a:t>
                </a:r>
                <a:r>
                  <a:rPr lang="en-IN" sz="2800" b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∇ ×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</m:acc>
                  </m:oMath>
                </a14:m>
                <a:r>
                  <a:rPr lang="en-IN" sz="2800" b="1" dirty="0">
                    <a:solidFill>
                      <a:schemeClr val="tx1"/>
                    </a:solidFill>
                  </a:rPr>
                  <a:t> = </a:t>
                </a:r>
                <a:r>
                  <a:rPr lang="en-US" sz="2800" b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(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28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</m:num>
                      <m:den>
                        <m:r>
                          <a: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den>
                    </m:f>
                  </m:oMath>
                </a14:m>
                <a:r>
                  <a:rPr lang="en-US" sz="28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+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US" sz="28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</m:num>
                      <m:den>
                        <m:r>
                          <a: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den>
                    </m:f>
                  </m:oMath>
                </a14:m>
                <a:r>
                  <a:rPr lang="en-US" sz="28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+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r>
                  <a:rPr lang="en-US" sz="28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</m:num>
                      <m:den>
                        <m:r>
                          <a: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𝒛</m:t>
                        </m:r>
                      </m:den>
                    </m:f>
                  </m:oMath>
                </a14:m>
                <a:r>
                  <a:rPr lang="en-IN" sz="2800" b="1" dirty="0">
                    <a:solidFill>
                      <a:schemeClr val="tx1"/>
                    </a:solidFill>
                  </a:rPr>
                  <a:t> )</a:t>
                </a:r>
                <a:r>
                  <a:rPr lang="en-IN" sz="2800" b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 ×</a:t>
                </a:r>
                <a:r>
                  <a:rPr lang="en-IN" sz="2800" b="1" dirty="0">
                    <a:solidFill>
                      <a:schemeClr val="tx1"/>
                    </a:solidFill>
                  </a:rPr>
                  <a:t>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</m:acc>
                  </m:oMath>
                </a14:m>
                <a:endParaRPr lang="en-IN" sz="2800" b="1" dirty="0">
                  <a:solidFill>
                    <a:schemeClr val="tx1"/>
                  </a:solidFill>
                </a:endParaRPr>
              </a:p>
              <a:p>
                <a:pPr marL="0" indent="0" algn="ctr">
                  <a:buNone/>
                </a:pPr>
                <a:r>
                  <a:rPr lang="en-IN" sz="2800" b="1" dirty="0">
                    <a:solidFill>
                      <a:schemeClr val="tx1"/>
                    </a:solidFill>
                  </a:rPr>
                  <a:t>=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IN" sz="2800" b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 ×</a:t>
                </a:r>
                <a:r>
                  <a:rPr lang="en-US" sz="28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acc>
                          <m:accPr>
                            <m:chr m:val="⃗"/>
                            <m:ctrlPr>
                              <a:rPr lang="en-US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𝒇</m:t>
                            </m:r>
                          </m:e>
                        </m:acc>
                      </m:num>
                      <m:den>
                        <m:r>
                          <a: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den>
                    </m:f>
                  </m:oMath>
                </a14:m>
                <a:r>
                  <a:rPr lang="en-US" sz="28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+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US" sz="28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IN" sz="2800" b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×</a:t>
                </a:r>
                <a:r>
                  <a:rPr lang="en-US" sz="28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acc>
                          <m:accPr>
                            <m:chr m:val="⃗"/>
                            <m:ctrlPr>
                              <a:rPr lang="en-US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𝒇</m:t>
                            </m:r>
                          </m:e>
                        </m:acc>
                      </m:num>
                      <m:den>
                        <m:r>
                          <a: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den>
                    </m:f>
                  </m:oMath>
                </a14:m>
                <a:r>
                  <a:rPr lang="en-US" sz="28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+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r>
                  <a:rPr lang="en-US" sz="28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IN" sz="2800" b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×</a:t>
                </a:r>
                <a:r>
                  <a:rPr lang="en-US" sz="28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acc>
                          <m:accPr>
                            <m:chr m:val="⃗"/>
                            <m:ctrlPr>
                              <a:rPr lang="en-US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𝒇</m:t>
                            </m:r>
                          </m:e>
                        </m:acc>
                      </m:num>
                      <m:den>
                        <m:r>
                          <a: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𝒛</m:t>
                        </m:r>
                      </m:den>
                    </m:f>
                  </m:oMath>
                </a14:m>
                <a:r>
                  <a:rPr lang="en-IN" sz="2800" b="1" dirty="0">
                    <a:solidFill>
                      <a:schemeClr val="tx1"/>
                    </a:solidFill>
                  </a:rPr>
                  <a:t> </a:t>
                </a:r>
              </a:p>
              <a:p>
                <a:endParaRPr lang="en-IN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7D05798-0E12-4161-93CE-BACBBC5F12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0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49516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97C762B-E091-4616-BD68-6D7FD18BFC46}"/>
                  </a:ext>
                </a:extLst>
              </p:cNvPr>
              <p:cNvSpPr txBox="1"/>
              <p:nvPr/>
            </p:nvSpPr>
            <p:spPr>
              <a:xfrm>
                <a:off x="1311966" y="675861"/>
                <a:ext cx="9104244" cy="19454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u="sng" dirty="0">
                    <a:solidFill>
                      <a:schemeClr val="tx1"/>
                    </a:solidFill>
                  </a:rPr>
                  <a:t>NOTE 1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  : </a:t>
                </a:r>
                <a:r>
                  <a:rPr lang="en-IN" sz="2800" b="1" dirty="0">
                    <a:solidFill>
                      <a:schemeClr val="tx1"/>
                    </a:solidFill>
                  </a:rPr>
                  <a:t>Curl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</m:acc>
                  </m:oMath>
                </a14:m>
                <a:r>
                  <a:rPr lang="en-US" sz="2800" b="1" dirty="0">
                    <a:solidFill>
                      <a:schemeClr val="tx1"/>
                    </a:solidFill>
                  </a:rPr>
                  <a:t>  is  also known as rotational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</m:acc>
                  </m:oMath>
                </a14:m>
                <a:r>
                  <a:rPr lang="en-US" sz="2800" b="1" dirty="0">
                    <a:solidFill>
                      <a:schemeClr val="tx1"/>
                    </a:solidFill>
                  </a:rPr>
                  <a:t>  or rot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</m:acc>
                  </m:oMath>
                </a14:m>
                <a:r>
                  <a:rPr lang="en-US" sz="2800" b="1" dirty="0">
                    <a:solidFill>
                      <a:schemeClr val="tx1"/>
                    </a:solidFill>
                  </a:rPr>
                  <a:t> .</a:t>
                </a:r>
              </a:p>
              <a:p>
                <a:endParaRPr lang="en-US" sz="2800" b="1" dirty="0">
                  <a:solidFill>
                    <a:schemeClr val="tx1"/>
                  </a:solidFill>
                </a:endParaRPr>
              </a:p>
              <a:p>
                <a:r>
                  <a:rPr lang="en-US" sz="2800" b="1" u="sng" dirty="0">
                    <a:solidFill>
                      <a:schemeClr val="tx1"/>
                    </a:solidFill>
                  </a:rPr>
                  <a:t>NOTE 2  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: </a:t>
                </a:r>
                <a:r>
                  <a:rPr lang="en-IN" sz="2800" b="1" dirty="0">
                    <a:solidFill>
                      <a:schemeClr val="tx1"/>
                    </a:solidFill>
                  </a:rPr>
                  <a:t>Curl  Is always of  vector point function  and </a:t>
                </a:r>
                <a:r>
                  <a:rPr lang="en-IN" sz="2800" b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∇ ×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</m:acc>
                  </m:oMath>
                </a14:m>
                <a:r>
                  <a:rPr lang="en-IN" sz="2800" b="1" dirty="0">
                    <a:solidFill>
                      <a:schemeClr val="tx1"/>
                    </a:solidFill>
                  </a:rPr>
                  <a:t>  is a vector.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97C762B-E091-4616-BD68-6D7FD18BFC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1966" y="675861"/>
                <a:ext cx="9104244" cy="1945404"/>
              </a:xfrm>
              <a:prstGeom prst="rect">
                <a:avLst/>
              </a:prstGeom>
              <a:blipFill>
                <a:blip r:embed="rId2"/>
                <a:stretch>
                  <a:fillRect l="-1339" b="-815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6955FDD-C32C-4658-B39B-83B5334C50C3}"/>
                  </a:ext>
                </a:extLst>
              </p:cNvPr>
              <p:cNvSpPr txBox="1"/>
              <p:nvPr/>
            </p:nvSpPr>
            <p:spPr>
              <a:xfrm>
                <a:off x="1749287" y="3127514"/>
                <a:ext cx="8441636" cy="26459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800" b="1" dirty="0">
                    <a:solidFill>
                      <a:schemeClr val="tx1"/>
                    </a:solidFill>
                  </a:rPr>
                  <a:t>Curl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</m:acc>
                  </m:oMath>
                </a14:m>
                <a:r>
                  <a:rPr lang="en-IN" sz="2800" b="1" dirty="0">
                    <a:solidFill>
                      <a:schemeClr val="tx1"/>
                    </a:solidFill>
                  </a:rPr>
                  <a:t>  in terms of component , </a:t>
                </a:r>
              </a:p>
              <a:p>
                <a:endParaRPr lang="en-IN" sz="2800" b="1" dirty="0">
                  <a:solidFill>
                    <a:schemeClr val="tx1"/>
                  </a:solidFill>
                </a:endParaRPr>
              </a:p>
              <a:p>
                <a:r>
                  <a:rPr lang="en-IN" sz="2800" b="1" dirty="0">
                    <a:solidFill>
                      <a:schemeClr val="tx1"/>
                    </a:solidFill>
                  </a:rPr>
                  <a:t>                   Curl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</m:acc>
                  </m:oMath>
                </a14:m>
                <a:r>
                  <a:rPr lang="en-IN" sz="2800" b="1" dirty="0">
                    <a:solidFill>
                      <a:schemeClr val="tx1"/>
                    </a:solidFill>
                  </a:rPr>
                  <a:t>  =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IN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IN" sz="2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acc>
                                <m:accPr>
                                  <m:chr m:val="̂"/>
                                  <m:ctrlPr>
                                    <a:rPr lang="en-US" sz="28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8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𝒊</m:t>
                                  </m:r>
                                  <m:r>
                                    <a:rPr lang="en-US" sz="28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acc>
                            </m:e>
                            <m:e>
                              <m:acc>
                                <m:accPr>
                                  <m:chr m:val="̂"/>
                                  <m:ctrlPr>
                                    <a:rPr lang="en-US" sz="28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8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𝒋</m:t>
                                  </m:r>
                                </m:e>
                              </m:acc>
                            </m:e>
                            <m:e>
                              <m:acc>
                                <m:accPr>
                                  <m:chr m:val="̂"/>
                                  <m:ctrlPr>
                                    <a:rPr lang="en-US" sz="28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8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𝒌</m:t>
                                  </m:r>
                                </m:e>
                              </m:acc>
                            </m:e>
                          </m:mr>
                          <m:mr>
                            <m:e>
                              <m:f>
                                <m:fPr>
                                  <m:ctrlPr>
                                    <a:rPr lang="en-US" sz="2800" b="1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800" b="1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𝝏</m:t>
                                  </m:r>
                                </m:num>
                                <m:den>
                                  <m:r>
                                    <a:rPr lang="en-US" sz="2800" b="1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𝝏</m:t>
                                  </m:r>
                                  <m:r>
                                    <a:rPr lang="en-US" sz="2800" b="1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den>
                              </m:f>
                            </m:e>
                            <m:e>
                              <m:f>
                                <m:fPr>
                                  <m:ctrlPr>
                                    <a:rPr lang="en-US" sz="2800" b="1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800" b="1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𝝏</m:t>
                                  </m:r>
                                </m:num>
                                <m:den>
                                  <m:r>
                                    <a:rPr lang="en-US" sz="2800" b="1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𝝏</m:t>
                                  </m:r>
                                  <m:r>
                                    <a:rPr lang="en-US" sz="2800" b="1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den>
                              </m:f>
                            </m:e>
                            <m:e>
                              <m:f>
                                <m:fPr>
                                  <m:ctrlPr>
                                    <a:rPr lang="en-US" sz="2800" b="1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800" b="1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𝝏</m:t>
                                  </m:r>
                                </m:num>
                                <m:den>
                                  <m:r>
                                    <a:rPr lang="en-US" sz="2800" b="1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𝝏</m:t>
                                  </m:r>
                                  <m:r>
                                    <a:rPr lang="en-US" sz="2800" b="1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IN" sz="28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𝑭</m:t>
                                  </m:r>
                                </m:e>
                                <m:sub>
                                  <m:r>
                                    <a:rPr lang="en-US" sz="2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IN" sz="28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𝑭</m:t>
                                  </m:r>
                                </m:e>
                                <m:sub>
                                  <m:r>
                                    <a:rPr lang="en-US" sz="2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IN" sz="28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𝑭</m:t>
                                  </m:r>
                                </m:e>
                                <m:sub>
                                  <m:r>
                                    <a:rPr lang="en-US" sz="2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endParaRPr lang="en-IN" sz="2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6955FDD-C32C-4658-B39B-83B5334C50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9287" y="3127514"/>
                <a:ext cx="8441636" cy="2645981"/>
              </a:xfrm>
              <a:prstGeom prst="rect">
                <a:avLst/>
              </a:prstGeom>
              <a:blipFill>
                <a:blip r:embed="rId3"/>
                <a:stretch>
                  <a:fillRect l="-151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69417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62723-5DF6-4C63-9157-6B0BDE9F9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Irrotational vector : 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236C6EA-B2A0-4959-A053-A93985768CD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3600" b="1" dirty="0">
                    <a:solidFill>
                      <a:schemeClr val="tx1"/>
                    </a:solidFill>
                  </a:rPr>
                  <a:t>  A vector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36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</m:acc>
                  </m:oMath>
                </a14:m>
                <a:r>
                  <a:rPr lang="en-US" sz="3600" b="1" dirty="0">
                    <a:solidFill>
                      <a:schemeClr val="tx1"/>
                    </a:solidFill>
                  </a:rPr>
                  <a:t> is said to be irrotational vector </a:t>
                </a:r>
                <a:r>
                  <a:rPr lang="en-US" sz="3600" b="1" dirty="0" err="1">
                    <a:solidFill>
                      <a:schemeClr val="tx1"/>
                    </a:solidFill>
                  </a:rPr>
                  <a:t>iff</a:t>
                </a:r>
                <a:endParaRPr lang="en-US" sz="3600" b="1" dirty="0">
                  <a:solidFill>
                    <a:schemeClr val="tx1"/>
                  </a:solidFill>
                </a:endParaRPr>
              </a:p>
              <a:p>
                <a:endParaRPr lang="en-US" sz="3600" b="1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US" sz="3600" b="1" dirty="0">
                    <a:solidFill>
                      <a:schemeClr val="tx1"/>
                    </a:solidFill>
                  </a:rPr>
                  <a:t> </a:t>
                </a:r>
                <a:r>
                  <a:rPr lang="en-IN" sz="3600" b="1" dirty="0">
                    <a:solidFill>
                      <a:schemeClr val="tx1"/>
                    </a:solidFill>
                  </a:rPr>
                  <a:t>Curl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36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</m:acc>
                  </m:oMath>
                </a14:m>
                <a:r>
                  <a:rPr lang="en-US" sz="3600" b="1" dirty="0">
                    <a:solidFill>
                      <a:schemeClr val="tx1"/>
                    </a:solidFill>
                  </a:rPr>
                  <a:t>  =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36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e>
                    </m:acc>
                  </m:oMath>
                </a14:m>
                <a:r>
                  <a:rPr lang="en-US" sz="3600" b="1" dirty="0">
                    <a:solidFill>
                      <a:schemeClr val="tx1"/>
                    </a:solidFill>
                  </a:rPr>
                  <a:t> </a:t>
                </a:r>
                <a:endParaRPr lang="en-IN" sz="3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236C6EA-B2A0-4959-A053-A93985768CD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64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3943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319171D-5CCA-4979-8CDC-5793CA28B5C7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800" b="1" u="sng" dirty="0">
                    <a:solidFill>
                      <a:schemeClr val="tx1"/>
                    </a:solidFill>
                  </a:rPr>
                  <a:t>PROBLEM 1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 : Prove that curl </a:t>
                </a:r>
                <a:r>
                  <a:rPr lang="en-US" sz="2800" b="1" dirty="0" err="1">
                    <a:solidFill>
                      <a:schemeClr val="tx1"/>
                    </a:solidFill>
                  </a:rPr>
                  <a:t>curl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</m:acc>
                  </m:oMath>
                </a14:m>
                <a:r>
                  <a:rPr lang="en-US" sz="2800" b="1" dirty="0">
                    <a:solidFill>
                      <a:schemeClr val="tx1"/>
                    </a:solidFill>
                  </a:rPr>
                  <a:t> =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e>
                    </m:acc>
                  </m:oMath>
                </a14:m>
                <a:r>
                  <a:rPr lang="en-US" sz="2800" b="1" dirty="0">
                    <a:solidFill>
                      <a:schemeClr val="tx1"/>
                    </a:solidFill>
                  </a:rPr>
                  <a:t> ,</a:t>
                </a:r>
                <a:br>
                  <a:rPr lang="en-US" sz="2800" b="1" dirty="0">
                    <a:solidFill>
                      <a:schemeClr val="tx1"/>
                    </a:solidFill>
                  </a:rPr>
                </a:br>
                <a:r>
                  <a:rPr lang="en-US" sz="2800" b="1" dirty="0">
                    <a:solidFill>
                      <a:schemeClr val="tx1"/>
                    </a:solidFill>
                  </a:rPr>
                  <a:t>                      Where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</m:acc>
                  </m:oMath>
                </a14:m>
                <a:r>
                  <a:rPr lang="en-IN" sz="2800" b="1" dirty="0">
                    <a:solidFill>
                      <a:schemeClr val="tx1"/>
                    </a:solidFill>
                  </a:rPr>
                  <a:t> = </a:t>
                </a:r>
                <a:r>
                  <a:rPr lang="en-US" sz="2800" b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z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28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+ x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US" sz="28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+ y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r>
                  <a:rPr lang="en-IN" sz="2800" b="1" dirty="0">
                    <a:solidFill>
                      <a:schemeClr val="tx1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319171D-5CCA-4979-8CDC-5793CA28B5C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1212" b="-1134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166C176-2216-4109-A1B8-E06DB5F6A49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97280" y="1948071"/>
                <a:ext cx="10058400" cy="3921022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sz="2200" b="1" dirty="0">
                    <a:solidFill>
                      <a:schemeClr val="tx1"/>
                    </a:solidFill>
                  </a:rPr>
                  <a:t> SOLUTION : </a:t>
                </a:r>
                <a:r>
                  <a:rPr lang="en-IN" sz="2200" b="1" dirty="0">
                    <a:solidFill>
                      <a:schemeClr val="tx1"/>
                    </a:solidFill>
                  </a:rPr>
                  <a:t>  Here,       </a:t>
                </a:r>
              </a:p>
              <a:p>
                <a:r>
                  <a:rPr lang="en-IN" sz="2200" b="1" dirty="0">
                    <a:solidFill>
                      <a:schemeClr val="tx1"/>
                    </a:solidFill>
                  </a:rPr>
                  <a:t>                                             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</m:acc>
                  </m:oMath>
                </a14:m>
                <a:r>
                  <a:rPr lang="en-IN" sz="2200" b="1" dirty="0">
                    <a:solidFill>
                      <a:schemeClr val="tx1"/>
                    </a:solidFill>
                  </a:rPr>
                  <a:t> = </a:t>
                </a:r>
                <a:r>
                  <a:rPr lang="en-US" sz="2200" b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z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22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+ x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US" sz="22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+ y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endParaRPr lang="en-IN" sz="2200" b="1" dirty="0">
                  <a:solidFill>
                    <a:schemeClr val="tx1"/>
                  </a:solidFill>
                </a:endParaRPr>
              </a:p>
              <a:p>
                <a:r>
                  <a:rPr lang="en-IN" sz="2200" b="1" dirty="0">
                    <a:solidFill>
                      <a:schemeClr val="tx1"/>
                    </a:solidFill>
                  </a:rPr>
                  <a:t>          </a:t>
                </a:r>
                <a:r>
                  <a:rPr lang="en-IN" sz="2200" b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∴</a:t>
                </a:r>
                <a:r>
                  <a:rPr lang="en-IN" sz="2200" b="1" dirty="0">
                    <a:solidFill>
                      <a:schemeClr val="tx1"/>
                    </a:solidFill>
                  </a:rPr>
                  <a:t>                         Curl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</m:acc>
                  </m:oMath>
                </a14:m>
                <a:r>
                  <a:rPr lang="en-IN" sz="2200" b="1" dirty="0">
                    <a:solidFill>
                      <a:schemeClr val="tx1"/>
                    </a:solidFill>
                  </a:rPr>
                  <a:t>  =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IN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IN" sz="22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acc>
                                <m:accPr>
                                  <m:chr m:val="̂"/>
                                  <m:ctrlPr>
                                    <a:rPr lang="en-US" sz="22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2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𝒊</m:t>
                                  </m:r>
                                  <m:r>
                                    <a:rPr lang="en-US" sz="22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acc>
                            </m:e>
                            <m:e>
                              <m:acc>
                                <m:accPr>
                                  <m:chr m:val="̂"/>
                                  <m:ctrlPr>
                                    <a:rPr lang="en-US" sz="22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2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𝒋</m:t>
                                  </m:r>
                                </m:e>
                              </m:acc>
                            </m:e>
                            <m:e>
                              <m:acc>
                                <m:accPr>
                                  <m:chr m:val="̂"/>
                                  <m:ctrlPr>
                                    <a:rPr lang="en-US" sz="22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2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𝒌</m:t>
                                  </m:r>
                                </m:e>
                              </m:acc>
                            </m:e>
                          </m:mr>
                          <m:mr>
                            <m:e>
                              <m:f>
                                <m:fPr>
                                  <m:ctrlPr>
                                    <a:rPr lang="en-US" sz="2200" b="1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𝝏</m:t>
                                  </m:r>
                                </m:num>
                                <m:den>
                                  <m:r>
                                    <a:rPr lang="en-US" sz="22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𝝏</m:t>
                                  </m:r>
                                  <m:r>
                                    <a:rPr lang="en-US" sz="22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den>
                              </m:f>
                            </m:e>
                            <m:e>
                              <m:f>
                                <m:fPr>
                                  <m:ctrlPr>
                                    <a:rPr lang="en-US" sz="2200" b="1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𝝏</m:t>
                                  </m:r>
                                </m:num>
                                <m:den>
                                  <m:r>
                                    <a:rPr lang="en-US" sz="22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𝝏</m:t>
                                  </m:r>
                                  <m:r>
                                    <a:rPr lang="en-US" sz="22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den>
                              </m:f>
                            </m:e>
                            <m:e>
                              <m:f>
                                <m:fPr>
                                  <m:ctrlPr>
                                    <a:rPr lang="en-US" sz="2200" b="1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𝝏</m:t>
                                  </m:r>
                                </m:num>
                                <m:den>
                                  <m:r>
                                    <a:rPr lang="en-US" sz="22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𝝏</m:t>
                                  </m:r>
                                  <m:r>
                                    <a:rPr lang="en-US" sz="22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IN" sz="22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𝑭</m:t>
                                  </m:r>
                                </m:e>
                                <m:sub>
                                  <m:r>
                                    <a:rPr lang="en-US" sz="22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IN" sz="22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𝑭</m:t>
                                  </m:r>
                                </m:e>
                                <m:sub>
                                  <m:r>
                                    <a:rPr lang="en-US" sz="22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IN" sz="22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𝑭</m:t>
                                  </m:r>
                                </m:e>
                                <m:sub>
                                  <m:r>
                                    <a:rPr lang="en-US" sz="22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IN" sz="2200" b="1" dirty="0">
                    <a:solidFill>
                      <a:schemeClr val="tx1"/>
                    </a:solidFill>
                  </a:rPr>
                  <a:t>   =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IN" sz="2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IN" sz="2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acc>
                                <m:accPr>
                                  <m:chr m:val="̂"/>
                                  <m:ctrlPr>
                                    <a:rPr lang="en-US" sz="22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2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𝒊</m:t>
                                  </m:r>
                                  <m:r>
                                    <a:rPr lang="en-US" sz="22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acc>
                            </m:e>
                            <m:e>
                              <m:acc>
                                <m:accPr>
                                  <m:chr m:val="̂"/>
                                  <m:ctrlPr>
                                    <a:rPr lang="en-US" sz="22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2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𝒋</m:t>
                                  </m:r>
                                </m:e>
                              </m:acc>
                            </m:e>
                            <m:e>
                              <m:acc>
                                <m:accPr>
                                  <m:chr m:val="̂"/>
                                  <m:ctrlPr>
                                    <a:rPr lang="en-US" sz="22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2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𝒌</m:t>
                                  </m:r>
                                </m:e>
                              </m:acc>
                            </m:e>
                          </m:mr>
                          <m:mr>
                            <m:e>
                              <m:f>
                                <m:fPr>
                                  <m:ctrlPr>
                                    <a:rPr lang="en-US" sz="2200" b="1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𝝏</m:t>
                                  </m:r>
                                </m:num>
                                <m:den>
                                  <m:r>
                                    <a:rPr lang="en-US" sz="22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𝝏</m:t>
                                  </m:r>
                                  <m:r>
                                    <a:rPr lang="en-US" sz="22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den>
                              </m:f>
                            </m:e>
                            <m:e>
                              <m:f>
                                <m:fPr>
                                  <m:ctrlPr>
                                    <a:rPr lang="en-US" sz="2200" b="1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𝝏</m:t>
                                  </m:r>
                                </m:num>
                                <m:den>
                                  <m:r>
                                    <a:rPr lang="en-US" sz="22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𝝏</m:t>
                                  </m:r>
                                  <m:r>
                                    <a:rPr lang="en-US" sz="22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den>
                              </m:f>
                            </m:e>
                            <m:e>
                              <m:f>
                                <m:fPr>
                                  <m:ctrlPr>
                                    <a:rPr lang="en-US" sz="2200" b="1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𝝏</m:t>
                                  </m:r>
                                </m:num>
                                <m:den>
                                  <m:r>
                                    <a:rPr lang="en-US" sz="22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𝝏</m:t>
                                  </m:r>
                                  <m:r>
                                    <a:rPr lang="en-US" sz="22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r>
                                <a:rPr lang="en-IN" sz="22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e>
                              <m:r>
                                <a:rPr lang="en-IN" sz="22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e>
                              <m:r>
                                <a:rPr lang="en-IN" sz="22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IN" sz="2200" b="1" dirty="0">
                  <a:solidFill>
                    <a:schemeClr val="tx1"/>
                  </a:solidFill>
                </a:endParaRPr>
              </a:p>
              <a:p>
                <a:r>
                  <a:rPr lang="en-IN" sz="2200" b="1" dirty="0">
                    <a:solidFill>
                      <a:schemeClr val="tx1"/>
                    </a:solidFill>
                  </a:rPr>
                  <a:t>                     =     [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</m:num>
                      <m:den>
                        <m:r>
                          <a:rPr lang="en-US" sz="22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IN" sz="22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den>
                    </m:f>
                  </m:oMath>
                </a14:m>
                <a:r>
                  <a:rPr lang="en-IN" sz="2200" b="1" dirty="0">
                    <a:solidFill>
                      <a:schemeClr val="tx1"/>
                    </a:solidFill>
                  </a:rPr>
                  <a:t>  ( y)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</m:num>
                      <m:den>
                        <m:r>
                          <a:rPr lang="en-US" sz="22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IN" sz="22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𝒛</m:t>
                        </m:r>
                      </m:den>
                    </m:f>
                  </m:oMath>
                </a14:m>
                <a:r>
                  <a:rPr lang="en-IN" sz="2200" b="1" dirty="0">
                    <a:solidFill>
                      <a:schemeClr val="tx1"/>
                    </a:solidFill>
                  </a:rPr>
                  <a:t> ( x ) ]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IN" sz="2200" b="1" dirty="0">
                    <a:solidFill>
                      <a:schemeClr val="tx1"/>
                    </a:solidFill>
                  </a:rPr>
                  <a:t>    -  [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</m:num>
                      <m:den>
                        <m:r>
                          <a:rPr lang="en-US" sz="22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2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den>
                    </m:f>
                  </m:oMath>
                </a14:m>
                <a:r>
                  <a:rPr lang="en-IN" sz="2200" b="1" dirty="0">
                    <a:solidFill>
                      <a:schemeClr val="tx1"/>
                    </a:solidFill>
                  </a:rPr>
                  <a:t> ( y ) 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</m:num>
                      <m:den>
                        <m:r>
                          <a:rPr lang="en-US" sz="22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IN" sz="22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𝒛</m:t>
                        </m:r>
                      </m:den>
                    </m:f>
                  </m:oMath>
                </a14:m>
                <a:r>
                  <a:rPr lang="en-IN" sz="2200" b="1" dirty="0">
                    <a:solidFill>
                      <a:schemeClr val="tx1"/>
                    </a:solidFill>
                  </a:rPr>
                  <a:t> ( z ) ]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𝒋</m:t>
                        </m:r>
                        <m:r>
                          <a:rPr lang="en-US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IN" sz="2200" b="1" dirty="0">
                    <a:solidFill>
                      <a:schemeClr val="tx1"/>
                    </a:solidFill>
                  </a:rPr>
                  <a:t>    +   [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</m:num>
                      <m:den>
                        <m:r>
                          <a:rPr lang="en-US" sz="22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2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den>
                    </m:f>
                  </m:oMath>
                </a14:m>
                <a:r>
                  <a:rPr lang="en-IN" sz="2200" b="1" dirty="0">
                    <a:solidFill>
                      <a:schemeClr val="tx1"/>
                    </a:solidFill>
                  </a:rPr>
                  <a:t> ( x )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</m:num>
                      <m:den>
                        <m:r>
                          <a:rPr lang="en-US" sz="22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IN" sz="22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  <m:r>
                          <a:rPr lang="en-IN" sz="22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en-IN" sz="2200" b="1" dirty="0">
                    <a:solidFill>
                      <a:schemeClr val="tx1"/>
                    </a:solidFill>
                  </a:rPr>
                  <a:t> ( z) ]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𝒌</m:t>
                        </m:r>
                        <m:r>
                          <a:rPr lang="en-US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endParaRPr lang="en-IN" sz="2200" b="1" dirty="0">
                  <a:solidFill>
                    <a:schemeClr val="tx1"/>
                  </a:solidFill>
                </a:endParaRPr>
              </a:p>
              <a:p>
                <a:r>
                  <a:rPr lang="en-IN" sz="2200" b="1" dirty="0">
                    <a:solidFill>
                      <a:schemeClr val="tx1"/>
                    </a:solidFill>
                  </a:rPr>
                  <a:t>                     =     ( 1 – 0 )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IN" sz="2200" b="1" dirty="0">
                    <a:solidFill>
                      <a:schemeClr val="tx1"/>
                    </a:solidFill>
                  </a:rPr>
                  <a:t> - ( 0 – 1 )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𝒋</m:t>
                        </m:r>
                        <m:r>
                          <a:rPr lang="en-US" sz="2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IN" sz="2200" b="1" dirty="0">
                    <a:solidFill>
                      <a:schemeClr val="tx1"/>
                    </a:solidFill>
                  </a:rPr>
                  <a:t> + ( 1 – 0 )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endParaRPr lang="en-IN" sz="2200" b="1" dirty="0">
                  <a:solidFill>
                    <a:schemeClr val="tx1"/>
                  </a:solidFill>
                </a:endParaRPr>
              </a:p>
              <a:p>
                <a:r>
                  <a:rPr lang="en-IN" b="1" dirty="0">
                    <a:solidFill>
                      <a:schemeClr val="tx1"/>
                    </a:solidFill>
                  </a:rPr>
                  <a:t>      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166C176-2216-4109-A1B8-E06DB5F6A49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97280" y="1948071"/>
                <a:ext cx="10058400" cy="3921022"/>
              </a:xfrm>
              <a:blipFill>
                <a:blip r:embed="rId3"/>
                <a:stretch>
                  <a:fillRect t="-93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73546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492C6-E7C9-455A-B738-E66D01312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2800" b="1" u="sng" dirty="0">
                <a:solidFill>
                  <a:schemeClr val="tx1"/>
                </a:solidFill>
              </a:rPr>
              <a:t>SOLUTION CONTINUES</a:t>
            </a:r>
            <a:r>
              <a:rPr lang="en-IN" dirty="0"/>
              <a:t>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FF2507B-1150-4D22-900C-ED89ED3FCBF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IN" sz="2200" b="1" dirty="0"/>
                  <a:t>                      </a:t>
                </a:r>
                <a:r>
                  <a:rPr lang="en-IN" sz="2200" b="1" dirty="0">
                    <a:solidFill>
                      <a:schemeClr val="tx1"/>
                    </a:solidFill>
                  </a:rPr>
                  <a:t>=    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IN" sz="2200" b="1" dirty="0">
                    <a:solidFill>
                      <a:schemeClr val="tx1"/>
                    </a:solidFill>
                  </a:rPr>
                  <a:t> +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𝒋</m:t>
                        </m:r>
                        <m:r>
                          <a:rPr lang="en-US" sz="2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IN" sz="2200" b="1" dirty="0">
                    <a:solidFill>
                      <a:schemeClr val="tx1"/>
                    </a:solidFill>
                  </a:rPr>
                  <a:t> +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r>
                  <a:rPr lang="en-IN" sz="2200" b="1" dirty="0">
                    <a:solidFill>
                      <a:schemeClr val="tx1"/>
                    </a:solidFill>
                  </a:rPr>
                  <a:t>. </a:t>
                </a:r>
              </a:p>
              <a:p>
                <a:r>
                  <a:rPr lang="en-IN" sz="2200" b="1" dirty="0">
                    <a:solidFill>
                      <a:schemeClr val="tx1"/>
                    </a:solidFill>
                  </a:rPr>
                  <a:t>NOW,              </a:t>
                </a:r>
              </a:p>
              <a:p>
                <a:r>
                  <a:rPr lang="en-IN" sz="2200" b="1" dirty="0">
                    <a:solidFill>
                      <a:schemeClr val="tx1"/>
                    </a:solidFill>
                  </a:rPr>
                  <a:t> </a:t>
                </a:r>
                <a:r>
                  <a:rPr lang="en-IN" sz="2200" b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∴</a:t>
                </a:r>
                <a:r>
                  <a:rPr lang="en-IN" sz="2200" b="1" dirty="0">
                    <a:solidFill>
                      <a:schemeClr val="tx1"/>
                    </a:solidFill>
                  </a:rPr>
                  <a:t>                     Curl Curl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</m:acc>
                  </m:oMath>
                </a14:m>
                <a:r>
                  <a:rPr lang="en-IN" sz="2200" b="1" dirty="0">
                    <a:solidFill>
                      <a:schemeClr val="tx1"/>
                    </a:solidFill>
                  </a:rPr>
                  <a:t>   =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IN" sz="2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IN" sz="2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acc>
                                <m:accPr>
                                  <m:chr m:val="̂"/>
                                  <m:ctrlPr>
                                    <a:rPr lang="en-US" sz="22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2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𝒊</m:t>
                                  </m:r>
                                  <m:r>
                                    <a:rPr lang="en-US" sz="22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acc>
                            </m:e>
                            <m:e>
                              <m:acc>
                                <m:accPr>
                                  <m:chr m:val="̂"/>
                                  <m:ctrlPr>
                                    <a:rPr lang="en-US" sz="22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2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𝒋</m:t>
                                  </m:r>
                                </m:e>
                              </m:acc>
                            </m:e>
                            <m:e>
                              <m:acc>
                                <m:accPr>
                                  <m:chr m:val="̂"/>
                                  <m:ctrlPr>
                                    <a:rPr lang="en-US" sz="22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2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𝒌</m:t>
                                  </m:r>
                                </m:e>
                              </m:acc>
                            </m:e>
                          </m:mr>
                          <m:mr>
                            <m:e>
                              <m:f>
                                <m:fPr>
                                  <m:ctrlPr>
                                    <a:rPr lang="en-US" sz="2200" b="1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𝝏</m:t>
                                  </m:r>
                                </m:num>
                                <m:den>
                                  <m:r>
                                    <a:rPr lang="en-US" sz="22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𝝏</m:t>
                                  </m:r>
                                  <m:r>
                                    <a:rPr lang="en-US" sz="22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den>
                              </m:f>
                            </m:e>
                            <m:e>
                              <m:f>
                                <m:fPr>
                                  <m:ctrlPr>
                                    <a:rPr lang="en-US" sz="2200" b="1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𝝏</m:t>
                                  </m:r>
                                </m:num>
                                <m:den>
                                  <m:r>
                                    <a:rPr lang="en-US" sz="22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𝝏</m:t>
                                  </m:r>
                                  <m:r>
                                    <a:rPr lang="en-US" sz="22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den>
                              </m:f>
                            </m:e>
                            <m:e>
                              <m:f>
                                <m:fPr>
                                  <m:ctrlPr>
                                    <a:rPr lang="en-US" sz="2200" b="1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𝝏</m:t>
                                  </m:r>
                                </m:num>
                                <m:den>
                                  <m:r>
                                    <a:rPr lang="en-US" sz="22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𝝏</m:t>
                                  </m:r>
                                  <m:r>
                                    <a:rPr lang="en-US" sz="22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r>
                                <a:rPr lang="en-IN" sz="22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  <m:e>
                              <m:r>
                                <a:rPr lang="en-IN" sz="22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  <m:e>
                              <m:r>
                                <a:rPr lang="en-IN" sz="22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IN" sz="2200" b="1" dirty="0">
                  <a:solidFill>
                    <a:schemeClr val="tx1"/>
                  </a:solidFill>
                </a:endParaRPr>
              </a:p>
              <a:p>
                <a:r>
                  <a:rPr lang="en-IN" sz="2200" b="1" dirty="0"/>
                  <a:t>                               </a:t>
                </a:r>
                <a:r>
                  <a:rPr lang="en-IN" sz="2200" b="1" dirty="0">
                    <a:solidFill>
                      <a:schemeClr val="tx1"/>
                    </a:solidFill>
                  </a:rPr>
                  <a:t>=     [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</m:num>
                      <m:den>
                        <m:r>
                          <a:rPr lang="en-US" sz="22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IN" sz="22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den>
                    </m:f>
                  </m:oMath>
                </a14:m>
                <a:r>
                  <a:rPr lang="en-IN" sz="2200" b="1" dirty="0">
                    <a:solidFill>
                      <a:schemeClr val="tx1"/>
                    </a:solidFill>
                  </a:rPr>
                  <a:t>  ( 1)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</m:num>
                      <m:den>
                        <m:r>
                          <a:rPr lang="en-US" sz="22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IN" sz="22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𝒛</m:t>
                        </m:r>
                      </m:den>
                    </m:f>
                  </m:oMath>
                </a14:m>
                <a:r>
                  <a:rPr lang="en-IN" sz="2200" b="1" dirty="0">
                    <a:solidFill>
                      <a:schemeClr val="tx1"/>
                    </a:solidFill>
                  </a:rPr>
                  <a:t> ( 1 ) ]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IN" sz="2200" b="1" dirty="0">
                    <a:solidFill>
                      <a:schemeClr val="tx1"/>
                    </a:solidFill>
                  </a:rPr>
                  <a:t>    +  [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</m:num>
                      <m:den>
                        <m:r>
                          <a:rPr lang="en-US" sz="22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2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den>
                    </m:f>
                  </m:oMath>
                </a14:m>
                <a:r>
                  <a:rPr lang="en-IN" sz="2200" b="1" dirty="0">
                    <a:solidFill>
                      <a:schemeClr val="tx1"/>
                    </a:solidFill>
                  </a:rPr>
                  <a:t> ( 1 ) 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</m:num>
                      <m:den>
                        <m:r>
                          <a:rPr lang="en-US" sz="22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IN" sz="22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𝒛</m:t>
                        </m:r>
                      </m:den>
                    </m:f>
                  </m:oMath>
                </a14:m>
                <a:r>
                  <a:rPr lang="en-IN" sz="2200" b="1" dirty="0">
                    <a:solidFill>
                      <a:schemeClr val="tx1"/>
                    </a:solidFill>
                  </a:rPr>
                  <a:t> ( 1) ]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𝒋</m:t>
                        </m:r>
                        <m:r>
                          <a:rPr lang="en-US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IN" sz="2200" b="1" dirty="0">
                    <a:solidFill>
                      <a:schemeClr val="tx1"/>
                    </a:solidFill>
                  </a:rPr>
                  <a:t>    +   [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</m:num>
                      <m:den>
                        <m:r>
                          <a:rPr lang="en-US" sz="22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2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den>
                    </m:f>
                  </m:oMath>
                </a14:m>
                <a:r>
                  <a:rPr lang="en-IN" sz="2200" b="1" dirty="0">
                    <a:solidFill>
                      <a:schemeClr val="tx1"/>
                    </a:solidFill>
                  </a:rPr>
                  <a:t> ( 1 )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</m:num>
                      <m:den>
                        <m:r>
                          <a:rPr lang="en-US" sz="22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IN" sz="22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  <m:r>
                          <a:rPr lang="en-IN" sz="22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en-IN" sz="2200" b="1" dirty="0">
                    <a:solidFill>
                      <a:schemeClr val="tx1"/>
                    </a:solidFill>
                  </a:rPr>
                  <a:t> ( 1 ) ]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𝒌</m:t>
                        </m:r>
                        <m:r>
                          <a:rPr lang="en-US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endParaRPr lang="en-IN" sz="2200" b="1" dirty="0"/>
              </a:p>
              <a:p>
                <a:r>
                  <a:rPr lang="en-IN" sz="2200" b="1" dirty="0"/>
                  <a:t>                               = </a:t>
                </a:r>
                <a:r>
                  <a:rPr lang="en-IN" sz="2200" b="1" dirty="0">
                    <a:solidFill>
                      <a:schemeClr val="tx1"/>
                    </a:solidFill>
                  </a:rPr>
                  <a:t>    ( 0 – 0 )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IN" sz="2200" b="1" dirty="0">
                    <a:solidFill>
                      <a:schemeClr val="tx1"/>
                    </a:solidFill>
                  </a:rPr>
                  <a:t> - ( 0 – 0 )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𝒋</m:t>
                        </m:r>
                        <m:r>
                          <a:rPr lang="en-US" sz="2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IN" sz="2200" b="1" dirty="0">
                    <a:solidFill>
                      <a:schemeClr val="tx1"/>
                    </a:solidFill>
                  </a:rPr>
                  <a:t> + ( 0 – 0 )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r>
                  <a:rPr lang="en-IN" sz="2200" b="1" dirty="0"/>
                  <a:t>   = = </a:t>
                </a:r>
                <a:r>
                  <a:rPr lang="en-IN" sz="2200" b="1" dirty="0">
                    <a:solidFill>
                      <a:schemeClr val="tx1"/>
                    </a:solidFill>
                  </a:rPr>
                  <a:t>    0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2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IN" sz="2200" b="1" dirty="0">
                    <a:solidFill>
                      <a:schemeClr val="tx1"/>
                    </a:solidFill>
                  </a:rPr>
                  <a:t> +  0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𝒋</m:t>
                        </m:r>
                        <m:r>
                          <a:rPr lang="en-US" sz="2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IN" sz="2200" b="1" dirty="0">
                    <a:solidFill>
                      <a:schemeClr val="tx1"/>
                    </a:solidFill>
                  </a:rPr>
                  <a:t> +  0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r>
                  <a:rPr lang="en-IN" sz="2200" b="1" dirty="0"/>
                  <a:t>  =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e>
                    </m:acc>
                  </m:oMath>
                </a14:m>
                <a:r>
                  <a:rPr lang="en-IN" sz="2200" b="1" dirty="0"/>
                  <a:t>.</a:t>
                </a:r>
              </a:p>
              <a:p>
                <a:r>
                  <a:rPr lang="en-IN" sz="2200" b="1" dirty="0"/>
                  <a:t>                                       </a:t>
                </a:r>
                <a:r>
                  <a:rPr lang="en-IN" sz="2200" b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∴</a:t>
                </a:r>
                <a:r>
                  <a:rPr lang="en-IN" sz="2200" b="1" dirty="0">
                    <a:solidFill>
                      <a:schemeClr val="tx1"/>
                    </a:solidFill>
                  </a:rPr>
                  <a:t>                     Curl Curl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</m:acc>
                  </m:oMath>
                </a14:m>
                <a:r>
                  <a:rPr lang="en-IN" sz="2200" b="1" dirty="0">
                    <a:solidFill>
                      <a:schemeClr val="tx1"/>
                    </a:solidFill>
                  </a:rPr>
                  <a:t>   = </a:t>
                </a:r>
                <a:r>
                  <a:rPr lang="en-IN" sz="2200" b="1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e>
                    </m:acc>
                  </m:oMath>
                </a14:m>
                <a:endParaRPr lang="en-IN" sz="2200" b="1" dirty="0"/>
              </a:p>
              <a:p>
                <a:endParaRPr lang="en-IN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FF2507B-1150-4D22-900C-ED89ED3FCBF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06" t="-178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6254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885F00A9-89E8-4403-8E97-43F4CE017F87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IN" sz="3200" b="1" dirty="0">
                    <a:solidFill>
                      <a:schemeClr val="tx1"/>
                    </a:solidFill>
                  </a:rPr>
                  <a:t>PROBLEM 2 : IF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3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</m:acc>
                  </m:oMath>
                </a14:m>
                <a:r>
                  <a:rPr lang="en-IN" sz="3200" b="1" dirty="0">
                    <a:solidFill>
                      <a:schemeClr val="tx1"/>
                    </a:solidFill>
                  </a:rPr>
                  <a:t> = </a:t>
                </a:r>
                <a:r>
                  <a:rPr lang="en-US" sz="3200" b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( x + y + 2 )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3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3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32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+ 2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3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US" sz="32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- ( x + y )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3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r>
                  <a:rPr lang="en-IN" sz="3200" b="1" dirty="0">
                    <a:solidFill>
                      <a:schemeClr val="tx1"/>
                    </a:solidFill>
                  </a:rPr>
                  <a:t> , then find Curl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3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</m:acc>
                  </m:oMath>
                </a14:m>
                <a:r>
                  <a:rPr lang="en-US" sz="3200" b="1" dirty="0">
                    <a:solidFill>
                      <a:schemeClr val="tx1"/>
                    </a:solidFill>
                  </a:rPr>
                  <a:t> .</a:t>
                </a:r>
                <a:endParaRPr lang="en-IN" sz="32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885F00A9-89E8-4403-8E97-43F4CE017F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1515" b="-1344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F26D98D-2845-4A82-923C-1C44F507748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IN" sz="2400" b="1" dirty="0">
                    <a:solidFill>
                      <a:schemeClr val="tx1"/>
                    </a:solidFill>
                  </a:rPr>
                  <a:t>SOLUTION : Here ,                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</m:acc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= </a:t>
                </a:r>
                <a:r>
                  <a:rPr lang="en-US" sz="2400" b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( x + y + 2 )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+ 2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- ( x + y )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</a:t>
                </a:r>
              </a:p>
              <a:p>
                <a:r>
                  <a:rPr lang="en-IN" sz="2400" b="1" dirty="0">
                    <a:solidFill>
                      <a:schemeClr val="tx1"/>
                    </a:solidFill>
                  </a:rPr>
                  <a:t>       </a:t>
                </a:r>
                <a:r>
                  <a:rPr lang="en-IN" sz="2400" b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∴</a:t>
                </a:r>
                <a:r>
                  <a:rPr lang="en-IN" sz="2400" b="1" dirty="0">
                    <a:solidFill>
                      <a:schemeClr val="tx1"/>
                    </a:solidFill>
                  </a:rPr>
                  <a:t>                         Curl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</m:acc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 =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I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IN" sz="2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acc>
                                <m:accPr>
                                  <m:chr m:val="̂"/>
                                  <m:ctrlPr>
                                    <a:rPr lang="en-US" sz="24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𝒊</m:t>
                                  </m:r>
                                  <m:r>
                                    <a:rPr lang="en-US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acc>
                            </m:e>
                            <m:e>
                              <m:acc>
                                <m:accPr>
                                  <m:chr m:val="̂"/>
                                  <m:ctrlPr>
                                    <a:rPr lang="en-US" sz="24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𝒋</m:t>
                                  </m:r>
                                </m:e>
                              </m:acc>
                            </m:e>
                            <m:e>
                              <m:acc>
                                <m:accPr>
                                  <m:chr m:val="̂"/>
                                  <m:ctrlPr>
                                    <a:rPr lang="en-US" sz="24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𝒌</m:t>
                                  </m:r>
                                </m:e>
                              </m:acc>
                            </m:e>
                          </m:mr>
                          <m:mr>
                            <m:e>
                              <m:f>
                                <m:fPr>
                                  <m:ctrlPr>
                                    <a:rPr lang="en-US" sz="2400" b="1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𝝏</m:t>
                                  </m:r>
                                </m:num>
                                <m:den>
                                  <m:r>
                                    <a:rPr lang="en-US" sz="24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𝝏</m:t>
                                  </m:r>
                                  <m:r>
                                    <a:rPr lang="en-US" sz="24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den>
                              </m:f>
                            </m:e>
                            <m:e>
                              <m:f>
                                <m:fPr>
                                  <m:ctrlPr>
                                    <a:rPr lang="en-US" sz="2400" b="1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𝝏</m:t>
                                  </m:r>
                                </m:num>
                                <m:den>
                                  <m:r>
                                    <a:rPr lang="en-US" sz="24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𝝏</m:t>
                                  </m:r>
                                  <m:r>
                                    <a:rPr lang="en-US" sz="24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den>
                              </m:f>
                            </m:e>
                            <m:e>
                              <m:f>
                                <m:fPr>
                                  <m:ctrlPr>
                                    <a:rPr lang="en-US" sz="2400" b="1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𝝏</m:t>
                                  </m:r>
                                </m:num>
                                <m:den>
                                  <m:r>
                                    <a:rPr lang="en-US" sz="24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𝝏</m:t>
                                  </m:r>
                                  <m:r>
                                    <a:rPr lang="en-US" sz="24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r>
                                <a:rPr lang="en-IN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IN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IN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  <m:r>
                                <a:rPr lang="en-IN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IN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  <m:e>
                              <m:r>
                                <a:rPr lang="en-I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  <m:e>
                              <m:r>
                                <a:rPr lang="en-I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−( </m:t>
                              </m:r>
                              <m:r>
                                <a:rPr lang="en-I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I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I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𝒀</m:t>
                              </m:r>
                              <m:r>
                                <a:rPr lang="en-I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)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IN" sz="2400" b="1" dirty="0">
                  <a:solidFill>
                    <a:schemeClr val="tx1"/>
                  </a:solidFill>
                </a:endParaRPr>
              </a:p>
              <a:p>
                <a:r>
                  <a:rPr lang="en-IN" sz="2400" b="1" dirty="0">
                    <a:solidFill>
                      <a:schemeClr val="tx1"/>
                    </a:solidFill>
                  </a:rPr>
                  <a:t>            =     [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</m:num>
                      <m:den>
                        <m:r>
                          <a:rPr lang="en-US" sz="24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IN" sz="24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den>
                    </m:f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 ( - x- y)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</m:num>
                      <m:den>
                        <m:r>
                          <a:rPr lang="en-US" sz="24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IN" sz="24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𝒛</m:t>
                        </m:r>
                      </m:den>
                    </m:f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( 2 ) ]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   -  [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</m:num>
                      <m:den>
                        <m:r>
                          <a:rPr lang="en-US" sz="24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4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den>
                    </m:f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(  - x – y  ) 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</m:num>
                      <m:den>
                        <m:r>
                          <a:rPr lang="en-US" sz="24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IN" sz="24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𝒛</m:t>
                        </m:r>
                      </m:den>
                    </m:f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(  x + y +2) ]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𝒋</m:t>
                        </m:r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   +   [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</m:num>
                      <m:den>
                        <m:r>
                          <a:rPr lang="en-US" sz="24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4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den>
                    </m:f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( 2 )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</m:num>
                      <m:den>
                        <m:r>
                          <a:rPr lang="en-US" sz="24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IN" sz="24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  <m:r>
                          <a:rPr lang="en-IN" sz="24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(x + y +2 ) ]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𝒌</m:t>
                        </m:r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 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F26D98D-2845-4A82-923C-1C44F50774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0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586416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3AABB-1F94-4627-B646-6F4E2B1CA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u="sng" dirty="0">
                <a:solidFill>
                  <a:schemeClr val="tx1"/>
                </a:solidFill>
              </a:rPr>
              <a:t>SOLUTIONS CONTINUES</a:t>
            </a:r>
            <a:r>
              <a:rPr lang="en-US" dirty="0"/>
              <a:t>…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69CEB2B-32C0-4E4C-92C8-DD9C52E8E63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3600" b="1" dirty="0">
                    <a:solidFill>
                      <a:schemeClr val="tx1"/>
                    </a:solidFill>
                  </a:rPr>
                  <a:t>                = </a:t>
                </a:r>
                <a:r>
                  <a:rPr lang="en-US" sz="3600" b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( - 1 +  0 )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36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36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36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-  ( - 1 -  0 )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36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US" sz="36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- ( 0 - 1 )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36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r>
                  <a:rPr lang="en-US" sz="3600" b="1" dirty="0">
                    <a:solidFill>
                      <a:schemeClr val="tx1"/>
                    </a:solidFill>
                  </a:rPr>
                  <a:t> </a:t>
                </a:r>
              </a:p>
              <a:p>
                <a:r>
                  <a:rPr lang="en-US" sz="3600" b="1" dirty="0">
                    <a:solidFill>
                      <a:schemeClr val="tx1"/>
                    </a:solidFill>
                  </a:rPr>
                  <a:t>               </a:t>
                </a:r>
              </a:p>
              <a:p>
                <a:r>
                  <a:rPr lang="en-US" sz="3600" b="1" dirty="0">
                    <a:solidFill>
                      <a:schemeClr val="tx1"/>
                    </a:solidFill>
                  </a:rPr>
                  <a:t>                =       </a:t>
                </a:r>
                <a:r>
                  <a:rPr lang="en-US" sz="3600" b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-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36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36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36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 +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36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US" sz="36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-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36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r>
                  <a:rPr lang="en-US" sz="3600" b="1" dirty="0">
                    <a:solidFill>
                      <a:schemeClr val="tx1"/>
                    </a:solidFill>
                  </a:rPr>
                  <a:t> .</a:t>
                </a:r>
                <a:endParaRPr lang="en-IN" sz="3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69CEB2B-32C0-4E4C-92C8-DD9C52E8E63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78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22383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74E39-1F6A-450F-B152-60926CF68E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b="1" u="sng" dirty="0">
                <a:solidFill>
                  <a:schemeClr val="tx1"/>
                </a:solidFill>
              </a:rPr>
              <a:t>THANKYOU</a:t>
            </a:r>
            <a:endParaRPr lang="en-IN" b="1" u="sng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282397-67D8-4C92-9E75-E224A105C6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98081961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4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C7016"/>
      </a:accent1>
      <a:accent2>
        <a:srgbClr val="F8931D"/>
      </a:accent2>
      <a:accent3>
        <a:srgbClr val="CE8D3E"/>
      </a:accent3>
      <a:accent4>
        <a:srgbClr val="E64823"/>
      </a:accent4>
      <a:accent5>
        <a:srgbClr val="FFCA08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ppt/theme/themeOverride1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A3F7EDC-E5B4-4BBC-9D2A-CBE6D46C37A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03EEFF0-FB57-4CB4-8BFC-DF397689E2ED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93932EF5-314F-409E-8020-FEE5FA0795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{7DA82C29-3846-419B-803F-0DF23E227541}tf22712842_win32</Template>
  <TotalTime>184</TotalTime>
  <Words>529</Words>
  <Application>Microsoft Office PowerPoint</Application>
  <PresentationFormat>Widescreen</PresentationFormat>
  <Paragraphs>47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arial</vt:lpstr>
      <vt:lpstr>Bookman Old Style</vt:lpstr>
      <vt:lpstr>Calibri</vt:lpstr>
      <vt:lpstr>Cambria Math</vt:lpstr>
      <vt:lpstr>Franklin Gothic Book</vt:lpstr>
      <vt:lpstr>1_RetrospectVTI</vt:lpstr>
      <vt:lpstr>DEPARTMENT OF MATHEMATICS</vt:lpstr>
      <vt:lpstr>COURSE NAME :  VECTOR CALCULUS </vt:lpstr>
      <vt:lpstr>CONTENTS</vt:lpstr>
      <vt:lpstr>CURL OF A VECTOR POINT FUNCTION</vt:lpstr>
      <vt:lpstr>PowerPoint Presentation</vt:lpstr>
      <vt:lpstr> Irrotational vector : </vt:lpstr>
      <vt:lpstr>PROBLEM 1 : Prove that curl curl f ⃗ = 0 ⃗ ,                       Where f ⃗ = z (i ) ̂ + xj ̂ + yk ̂.</vt:lpstr>
      <vt:lpstr>SOLUTION CONTINUES…</vt:lpstr>
      <vt:lpstr>PROBLEM 2 : IF f ⃗ = ( x + y + 2 ) (i ) ̂ + 2j ̂ - ( x + y )k ̂ , then find Curl f ⃗ .</vt:lpstr>
      <vt:lpstr>SOLUTIONS CONTINUES…</vt:lpstr>
      <vt:lpstr>THANKYOU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DEPARTMENT OF MATHEMATICS</dc:title>
  <dc:creator>hp</dc:creator>
  <cp:lastModifiedBy>hp</cp:lastModifiedBy>
  <cp:revision>3</cp:revision>
  <dcterms:created xsi:type="dcterms:W3CDTF">2022-06-14T15:44:17Z</dcterms:created>
  <dcterms:modified xsi:type="dcterms:W3CDTF">2022-07-13T15:49:54Z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